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989ac2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989ac2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a806283b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a806283b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773dbad3c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773dbad3c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a806283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a806283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a806283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a806283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a806283b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a806283b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773dbad3c_5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773dbad3c_5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a806283b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a806283b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8989ac23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8989ac23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773dbad3c_5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773dbad3c_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724000" y="4830125"/>
            <a:ext cx="4200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1 - top bar only">
  <p:cSld name="CUSTOM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 amt="80000"/>
          </a:blip>
          <a:srcRect b="7433" l="42599" r="34806" t="0"/>
          <a:stretch/>
        </p:blipFill>
        <p:spPr>
          <a:xfrm flipH="1" rot="-5400000">
            <a:off x="6124675" y="2130963"/>
            <a:ext cx="1827472" cy="421117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/>
          <p:nvPr/>
        </p:nvSpPr>
        <p:spPr>
          <a:xfrm>
            <a:off x="392350" y="336824"/>
            <a:ext cx="804000" cy="697800"/>
          </a:xfrm>
          <a:prstGeom prst="rect">
            <a:avLst/>
          </a:prstGeom>
          <a:solidFill>
            <a:srgbClr val="FFFFFF"/>
          </a:solidFill>
          <a:ln cap="flat" cmpd="sng" w="63500">
            <a:solidFill>
              <a:srgbClr val="00AEE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-1850" y="0"/>
            <a:ext cx="9144000" cy="56400"/>
          </a:xfrm>
          <a:prstGeom prst="rect">
            <a:avLst/>
          </a:prstGeom>
          <a:gradFill>
            <a:gsLst>
              <a:gs pos="0">
                <a:srgbClr val="00AEE9"/>
              </a:gs>
              <a:gs pos="100000">
                <a:srgbClr val="69FABD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724000" y="4830125"/>
            <a:ext cx="4200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2" type="sldNum"/>
          </p:nvPr>
        </p:nvSpPr>
        <p:spPr>
          <a:xfrm>
            <a:off x="8724000" y="4836775"/>
            <a:ext cx="4200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18150" y="336825"/>
            <a:ext cx="4920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587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618150" y="1404975"/>
            <a:ext cx="4539900" cy="27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●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○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■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●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○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■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●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○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■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2 - top bar and bottom curve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 amt="80000"/>
          </a:blip>
          <a:srcRect b="7433" l="42599" r="34806" t="0"/>
          <a:stretch/>
        </p:blipFill>
        <p:spPr>
          <a:xfrm flipH="1" rot="-5400000">
            <a:off x="6124675" y="2130963"/>
            <a:ext cx="1827472" cy="421117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/>
        </p:nvSpPr>
        <p:spPr>
          <a:xfrm>
            <a:off x="-1850" y="0"/>
            <a:ext cx="9144000" cy="56400"/>
          </a:xfrm>
          <a:prstGeom prst="rect">
            <a:avLst/>
          </a:prstGeom>
          <a:gradFill>
            <a:gsLst>
              <a:gs pos="0">
                <a:srgbClr val="00AEE9"/>
              </a:gs>
              <a:gs pos="100000">
                <a:srgbClr val="69FABD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724000" y="4836775"/>
            <a:ext cx="4200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/>
        </p:nvSpPr>
        <p:spPr>
          <a:xfrm>
            <a:off x="945225" y="310000"/>
            <a:ext cx="69624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AEE9"/>
              </a:solidFill>
            </a:endParaRPr>
          </a:p>
        </p:txBody>
      </p:sp>
      <p:cxnSp>
        <p:nvCxnSpPr>
          <p:cNvPr id="65" name="Google Shape;65;p15"/>
          <p:cNvCxnSpPr/>
          <p:nvPr/>
        </p:nvCxnSpPr>
        <p:spPr>
          <a:xfrm rot="10800000">
            <a:off x="1090800" y="939475"/>
            <a:ext cx="6962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Content Page">
  <p:cSld name="SECTION_HEADER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1011927" y="559589"/>
            <a:ext cx="980700" cy="790800"/>
          </a:xfrm>
          <a:prstGeom prst="rect">
            <a:avLst/>
          </a:prstGeom>
          <a:solidFill>
            <a:schemeClr val="lt1"/>
          </a:solidFill>
          <a:ln cap="flat" cmpd="sng" w="6350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638694" y="699500"/>
            <a:ext cx="685800" cy="36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1439563" y="629892"/>
            <a:ext cx="75777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  <a:defRPr b="1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254875" y="1658550"/>
            <a:ext cx="68010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724000" y="4830125"/>
            <a:ext cx="420000" cy="313500"/>
          </a:xfrm>
          <a:prstGeom prst="rect">
            <a:avLst/>
          </a:prstGeom>
        </p:spPr>
        <p:txBody>
          <a:bodyPr anchorCtr="0" anchor="ctr" bIns="182875" lIns="91425" spcFirstLastPara="1" rIns="18287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1 - top bar only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9"/>
          <p:cNvPicPr preferRelativeResize="0"/>
          <p:nvPr/>
        </p:nvPicPr>
        <p:blipFill rotWithShape="1">
          <a:blip r:embed="rId2">
            <a:alphaModFix amt="80000"/>
          </a:blip>
          <a:srcRect b="7433" l="42599" r="34806" t="0"/>
          <a:stretch/>
        </p:blipFill>
        <p:spPr>
          <a:xfrm flipH="1" rot="-5400000">
            <a:off x="6124675" y="2130963"/>
            <a:ext cx="1827472" cy="421117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/>
          <p:nvPr/>
        </p:nvSpPr>
        <p:spPr>
          <a:xfrm>
            <a:off x="392350" y="336824"/>
            <a:ext cx="804000" cy="697800"/>
          </a:xfrm>
          <a:prstGeom prst="rect">
            <a:avLst/>
          </a:prstGeom>
          <a:solidFill>
            <a:srgbClr val="FFFFFF"/>
          </a:solidFill>
          <a:ln cap="flat" cmpd="sng" w="63500">
            <a:solidFill>
              <a:srgbClr val="00AEE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9"/>
          <p:cNvSpPr/>
          <p:nvPr/>
        </p:nvSpPr>
        <p:spPr>
          <a:xfrm>
            <a:off x="-1850" y="0"/>
            <a:ext cx="9144000" cy="56400"/>
          </a:xfrm>
          <a:prstGeom prst="rect">
            <a:avLst/>
          </a:prstGeom>
          <a:gradFill>
            <a:gsLst>
              <a:gs pos="0">
                <a:srgbClr val="00AEE9"/>
              </a:gs>
              <a:gs pos="100000">
                <a:srgbClr val="69FABD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724000" y="4830125"/>
            <a:ext cx="420000" cy="313500"/>
          </a:xfrm>
          <a:prstGeom prst="rect">
            <a:avLst/>
          </a:prstGeom>
        </p:spPr>
        <p:txBody>
          <a:bodyPr anchorCtr="0" anchor="ctr" bIns="182875" lIns="91425" spcFirstLastPara="1" rIns="18287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9"/>
          <p:cNvSpPr txBox="1"/>
          <p:nvPr>
            <p:ph idx="2" type="sldNum"/>
          </p:nvPr>
        </p:nvSpPr>
        <p:spPr>
          <a:xfrm>
            <a:off x="8724000" y="4836775"/>
            <a:ext cx="420000" cy="313500"/>
          </a:xfrm>
          <a:prstGeom prst="rect">
            <a:avLst/>
          </a:prstGeom>
        </p:spPr>
        <p:txBody>
          <a:bodyPr anchorCtr="0" anchor="ctr" bIns="182875" lIns="91425" spcFirstLastPara="1" rIns="18287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618150" y="336825"/>
            <a:ext cx="4920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587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618150" y="1404975"/>
            <a:ext cx="4539900" cy="27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●"/>
              <a:defRPr sz="14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○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■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●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○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■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●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○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08693"/>
              </a:buClr>
              <a:buSzPts val="1400"/>
              <a:buFont typeface="Nunito"/>
              <a:buChar char="■"/>
              <a:defRPr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2 - top bar and bottom curve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 amt="80000"/>
          </a:blip>
          <a:srcRect b="7433" l="42599" r="34806" t="0"/>
          <a:stretch/>
        </p:blipFill>
        <p:spPr>
          <a:xfrm flipH="1" rot="-5400000">
            <a:off x="6124675" y="2130963"/>
            <a:ext cx="1827472" cy="421117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0"/>
          <p:cNvSpPr/>
          <p:nvPr/>
        </p:nvSpPr>
        <p:spPr>
          <a:xfrm>
            <a:off x="-1850" y="0"/>
            <a:ext cx="9144000" cy="56400"/>
          </a:xfrm>
          <a:prstGeom prst="rect">
            <a:avLst/>
          </a:prstGeom>
          <a:gradFill>
            <a:gsLst>
              <a:gs pos="0">
                <a:srgbClr val="00AEE9"/>
              </a:gs>
              <a:gs pos="100000">
                <a:srgbClr val="69FABD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724000" y="4836775"/>
            <a:ext cx="420000" cy="313500"/>
          </a:xfrm>
          <a:prstGeom prst="rect">
            <a:avLst/>
          </a:prstGeom>
        </p:spPr>
        <p:txBody>
          <a:bodyPr anchorCtr="0" anchor="ctr" bIns="182875" lIns="91425" spcFirstLastPara="1" rIns="18287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0"/>
          <p:cNvSpPr txBox="1"/>
          <p:nvPr/>
        </p:nvSpPr>
        <p:spPr>
          <a:xfrm>
            <a:off x="945225" y="310000"/>
            <a:ext cx="69624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AEE9"/>
              </a:solidFill>
            </a:endParaRPr>
          </a:p>
        </p:txBody>
      </p:sp>
      <p:cxnSp>
        <p:nvCxnSpPr>
          <p:cNvPr id="90" name="Google Shape;90;p20"/>
          <p:cNvCxnSpPr/>
          <p:nvPr/>
        </p:nvCxnSpPr>
        <p:spPr>
          <a:xfrm rot="10800000">
            <a:off x="1090800" y="939475"/>
            <a:ext cx="6962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3 - top bar only">
  <p:cSld name="CUSTOM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-1850" y="0"/>
            <a:ext cx="9144000" cy="56400"/>
          </a:xfrm>
          <a:prstGeom prst="rect">
            <a:avLst/>
          </a:prstGeom>
          <a:gradFill>
            <a:gsLst>
              <a:gs pos="0">
                <a:srgbClr val="00AEE9"/>
              </a:gs>
              <a:gs pos="100000">
                <a:srgbClr val="69FABD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11700" y="192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182875" wrap="square" tIns="91425">
            <a:noAutofit/>
          </a:bodyPr>
          <a:lstStyle>
            <a:lvl1pPr lvl="0" rtl="0" algn="r">
              <a:buNone/>
              <a:defRPr sz="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r">
              <a:buNone/>
              <a:defRPr sz="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 algn="r">
              <a:buNone/>
              <a:defRPr sz="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 algn="r">
              <a:buNone/>
              <a:defRPr sz="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 algn="r">
              <a:buNone/>
              <a:defRPr sz="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 algn="r">
              <a:buNone/>
              <a:defRPr sz="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 algn="r">
              <a:buNone/>
              <a:defRPr sz="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 algn="r">
              <a:buNone/>
              <a:defRPr sz="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 algn="r">
              <a:buNone/>
              <a:defRPr sz="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armony.one/layer2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hyperlink" Target="https://twitter.com/stse/status/137960381006722663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harmony.one/1wallet" TargetMode="External"/><Relationship Id="rId4" Type="http://schemas.openxmlformats.org/officeDocument/2006/relationships/hyperlink" Target="https://harmony.one/1wallet" TargetMode="External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avinci.gallery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armony.one/layer2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harmony.one/eth3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harmony.one/101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harmony.one/home/general/technology/key-features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AEE9"/>
            </a:gs>
            <a:gs pos="100000">
              <a:srgbClr val="69FABD"/>
            </a:gs>
          </a:gsLst>
          <a:lin ang="18900044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52" y="1169950"/>
            <a:ext cx="7165100" cy="20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/>
          <p:nvPr/>
        </p:nvSpPr>
        <p:spPr>
          <a:xfrm>
            <a:off x="383100" y="2919475"/>
            <a:ext cx="83778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Interoperability with On-Chain Bridges and Wallets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" name="Google Shape;99;p22"/>
          <p:cNvSpPr txBox="1"/>
          <p:nvPr/>
        </p:nvSpPr>
        <p:spPr>
          <a:xfrm>
            <a:off x="5971925" y="4142625"/>
            <a:ext cx="268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@stse</a:t>
            </a:r>
            <a:b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harmony.one/talk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618150" y="336825"/>
            <a:ext cx="77769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AEE9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Interoperability</a:t>
            </a:r>
            <a:r>
              <a:rPr lang="en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 with Ethereum as Layer 2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3886200" y="1371600"/>
            <a:ext cx="5028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Fully bytecode compatible w/ Ethereum VM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Layer 2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 w/ on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chain s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harding, staking, bridges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Web3.js, Truffle, </a:t>
            </a:r>
            <a:r>
              <a:rPr lang="en" sz="1800">
                <a:solidFill>
                  <a:srgbClr val="00AEE9"/>
                </a:solidFill>
                <a:latin typeface="Nunito"/>
                <a:ea typeface="Nunito"/>
                <a:cs typeface="Nunito"/>
                <a:sym typeface="Nunito"/>
              </a:rPr>
              <a:t>Metamask,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6 fiat gateways</a:t>
            </a:r>
            <a:endParaRPr sz="1800">
              <a:solidFill>
                <a:srgbClr val="00AEE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3-minute withdrawals (based on validity proofs) vs 7-day for optimistic rollups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00" y="1371600"/>
            <a:ext cx="3180824" cy="255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618150" y="336825"/>
            <a:ext cx="77769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Harmony: Scaling </a:t>
            </a:r>
            <a:r>
              <a:rPr lang="en">
                <a:solidFill>
                  <a:srgbClr val="00AEE9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Cross-Chain</a:t>
            </a:r>
            <a:r>
              <a:rPr lang="en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 Applications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5" name="Google Shape;105;p23"/>
          <p:cNvGrpSpPr/>
          <p:nvPr/>
        </p:nvGrpSpPr>
        <p:grpSpPr>
          <a:xfrm>
            <a:off x="335900" y="1318900"/>
            <a:ext cx="3254650" cy="3125124"/>
            <a:chOff x="335900" y="1318900"/>
            <a:chExt cx="3254650" cy="3125124"/>
          </a:xfrm>
        </p:grpSpPr>
        <p:pic>
          <p:nvPicPr>
            <p:cNvPr id="106" name="Google Shape;106;p23"/>
            <p:cNvPicPr preferRelativeResize="0"/>
            <p:nvPr/>
          </p:nvPicPr>
          <p:blipFill rotWithShape="1">
            <a:blip r:embed="rId3">
              <a:alphaModFix/>
            </a:blip>
            <a:srcRect b="11065" l="22773" r="21451" t="2757"/>
            <a:stretch/>
          </p:blipFill>
          <p:spPr>
            <a:xfrm>
              <a:off x="335900" y="1318900"/>
              <a:ext cx="1983699" cy="2647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4725" y="1748825"/>
              <a:ext cx="2085825" cy="2695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23"/>
          <p:cNvSpPr txBox="1"/>
          <p:nvPr/>
        </p:nvSpPr>
        <p:spPr>
          <a:xfrm>
            <a:off x="3886200" y="1371600"/>
            <a:ext cx="4911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109 o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pen validators staking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$540m,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11k on-chain delegations, 77.8k wallets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41 EVM apps w/ $52M cross-chain assets</a:t>
            </a:r>
            <a:b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800">
                <a:solidFill>
                  <a:srgbClr val="00AEE9"/>
                </a:solidFill>
                <a:latin typeface="Nunito"/>
                <a:ea typeface="Nunito"/>
                <a:cs typeface="Nunito"/>
                <a:sym typeface="Nunito"/>
              </a:rPr>
              <a:t>#Green NFT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: 865 artists, $269k sales, </a:t>
            </a: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davinci.gallery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 with curation &amp; auctions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/>
        </p:nvSpPr>
        <p:spPr>
          <a:xfrm>
            <a:off x="3886200" y="1371600"/>
            <a:ext cx="5100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S</a:t>
            </a: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ocial recovery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: n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o seed phrases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, no SMS,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only Google Authenticator (based on SmartOTP)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On-chain security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 via smart contracts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User focused: Argent,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Loopring,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Gnosis Safe 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20% fixed-rate yields on cross-chain assets, staking derivatives as </a:t>
            </a:r>
            <a:r>
              <a:rPr lang="en" sz="1800">
                <a:solidFill>
                  <a:srgbClr val="00AEE9"/>
                </a:solidFill>
                <a:latin typeface="Nunito"/>
                <a:ea typeface="Nunito"/>
                <a:cs typeface="Nunito"/>
                <a:sym typeface="Nunito"/>
              </a:rPr>
              <a:t>universal basic income</a:t>
            </a:r>
            <a:endParaRPr sz="1800">
              <a:solidFill>
                <a:srgbClr val="00AEE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114;p24"/>
          <p:cNvSpPr txBox="1"/>
          <p:nvPr>
            <p:ph type="title"/>
          </p:nvPr>
        </p:nvSpPr>
        <p:spPr>
          <a:xfrm>
            <a:off x="618150" y="336825"/>
            <a:ext cx="77769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08693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Roadmap: </a:t>
            </a:r>
            <a:r>
              <a:rPr lang="en">
                <a:solidFill>
                  <a:srgbClr val="00AEE9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On-Chain </a:t>
            </a:r>
            <a:r>
              <a:rPr lang="en">
                <a:solidFill>
                  <a:srgbClr val="00AEE9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Wallets </a:t>
            </a:r>
            <a:r>
              <a:rPr lang="en">
                <a:solidFill>
                  <a:srgbClr val="108693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for 1M users</a:t>
            </a:r>
            <a:endParaRPr>
              <a:solidFill>
                <a:srgbClr val="108693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5">
            <a:alphaModFix/>
          </a:blip>
          <a:srcRect b="6393" l="-7492" r="-5006" t="0"/>
          <a:stretch/>
        </p:blipFill>
        <p:spPr>
          <a:xfrm>
            <a:off x="76200" y="1219425"/>
            <a:ext cx="3622424" cy="33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/>
        </p:nvSpPr>
        <p:spPr>
          <a:xfrm>
            <a:off x="3886200" y="1371600"/>
            <a:ext cx="5117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Multi-chain marketplace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 for a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irdrops, editorials, galleries; soon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community NFT around events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Quidd &amp; </a:t>
            </a:r>
            <a:r>
              <a:rPr lang="en" sz="1800">
                <a:solidFill>
                  <a:srgbClr val="00AEE9"/>
                </a:solidFill>
                <a:latin typeface="Nunito"/>
                <a:ea typeface="Nunito"/>
                <a:cs typeface="Nunito"/>
                <a:sym typeface="Nunito"/>
              </a:rPr>
              <a:t>Atari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 branded assets with Animoca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Crazy.ONE name service, emoji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domains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👩‍👩‍👧‍👦 as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digital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 profile, pseudonym vs private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wallets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1" name="Google Shape;121;p25"/>
          <p:cNvSpPr txBox="1"/>
          <p:nvPr>
            <p:ph type="title"/>
          </p:nvPr>
        </p:nvSpPr>
        <p:spPr>
          <a:xfrm>
            <a:off x="618150" y="336825"/>
            <a:ext cx="77769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08693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Digital Identity &amp; </a:t>
            </a:r>
            <a:r>
              <a:rPr lang="en">
                <a:solidFill>
                  <a:srgbClr val="00AEE9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Cross-Chain NFT</a:t>
            </a:r>
            <a:endParaRPr>
              <a:solidFill>
                <a:srgbClr val="00AEE9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2" name="Google Shape;1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50" y="1279900"/>
            <a:ext cx="1822025" cy="21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5">
            <a:alphaModFix/>
          </a:blip>
          <a:srcRect b="0" l="0" r="10674" t="0"/>
          <a:stretch/>
        </p:blipFill>
        <p:spPr>
          <a:xfrm>
            <a:off x="1056925" y="2133600"/>
            <a:ext cx="2613450" cy="23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/>
        </p:nvSpPr>
        <p:spPr>
          <a:xfrm>
            <a:off x="3886200" y="1371600"/>
            <a:ext cx="4800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ETH: Trustless bridge </a:t>
            </a:r>
            <a:r>
              <a:rPr lang="en" sz="1800">
                <a:solidFill>
                  <a:srgbClr val="00AEE9"/>
                </a:solidFill>
                <a:latin typeface="Nunito"/>
                <a:ea typeface="Nunito"/>
                <a:cs typeface="Nunito"/>
                <a:sym typeface="Nunito"/>
              </a:rPr>
              <a:t>with 3-min finality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based on our </a:t>
            </a: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Flyclient research whitepaper</a:t>
            </a:r>
            <a:r>
              <a:rPr lang="en" sz="1800">
                <a:solidFill>
                  <a:srgbClr val="00AEE9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BSC: composing liquidity with high yields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BTC: capital-efficient, non-custodial vaults 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DOT: extensions to WASM and parachains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618150" y="336825"/>
            <a:ext cx="77769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AEE9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On-Chain Bridges</a:t>
            </a:r>
            <a:r>
              <a:rPr lang="en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 to PoW &amp; PoS Networks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50" y="1371600"/>
            <a:ext cx="3657600" cy="152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550" y="3123825"/>
            <a:ext cx="3657600" cy="152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/>
        </p:nvSpPr>
        <p:spPr>
          <a:xfrm>
            <a:off x="3886200" y="1371600"/>
            <a:ext cx="4800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10 bridges, zk-zk rollups, data committee, api for </a:t>
            </a:r>
            <a:r>
              <a:rPr lang="en" sz="1800">
                <a:solidFill>
                  <a:srgbClr val="00AEE9"/>
                </a:solidFill>
                <a:latin typeface="Nunito"/>
                <a:ea typeface="Nunito"/>
                <a:cs typeface="Nunito"/>
                <a:sym typeface="Nunito"/>
              </a:rPr>
              <a:t>cross-chain aggregator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 &amp; yield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Protocol: VDF resharding, RaptorQ gossips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r>
              <a:rPr lang="en" sz="18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Ethereum 3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”: cryptographic primitives, ZKProof-based privacy, formal verification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Language-based security w/ types &amp; Coq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" name="Google Shape;137;p27"/>
          <p:cNvSpPr txBox="1"/>
          <p:nvPr>
            <p:ph type="title"/>
          </p:nvPr>
        </p:nvSpPr>
        <p:spPr>
          <a:xfrm>
            <a:off x="618150" y="336825"/>
            <a:ext cx="77769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AEE9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$10M</a:t>
            </a:r>
            <a:r>
              <a:rPr lang="en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 Gitcoin Bounties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50" y="1371600"/>
            <a:ext cx="2468250" cy="16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5">
            <a:alphaModFix/>
          </a:blip>
          <a:srcRect b="3440" l="3651" r="4377" t="23513"/>
          <a:stretch/>
        </p:blipFill>
        <p:spPr>
          <a:xfrm>
            <a:off x="795175" y="2047600"/>
            <a:ext cx="2872824" cy="18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18150" y="336825"/>
            <a:ext cx="77769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10 </a:t>
            </a:r>
            <a:r>
              <a:rPr lang="en">
                <a:solidFill>
                  <a:srgbClr val="00AEE9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Community </a:t>
            </a:r>
            <a:r>
              <a:rPr lang="en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DAO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3886200" y="1371600"/>
            <a:ext cx="49002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Validator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 governance: Snapshot, Gnosis Safe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10 DAO each w/ $1M: project incubation, product referrals, events, social fairness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AEE9"/>
                </a:solidFill>
                <a:latin typeface="Nunito"/>
                <a:ea typeface="Nunito"/>
                <a:cs typeface="Nunito"/>
                <a:sym typeface="Nunito"/>
              </a:rPr>
              <a:t>radical marketplace 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for revealing true preference &amp; support multi-round auctions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WANTED: advocates, </a:t>
            </a: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education campaigns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4">
            <a:alphaModFix/>
          </a:blip>
          <a:srcRect b="14368" l="0" r="17877" t="0"/>
          <a:stretch/>
        </p:blipFill>
        <p:spPr>
          <a:xfrm>
            <a:off x="389550" y="1301525"/>
            <a:ext cx="2782625" cy="19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600" y="2396300"/>
            <a:ext cx="2065601" cy="22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AEE9"/>
            </a:gs>
            <a:gs pos="100000">
              <a:srgbClr val="69FABD"/>
            </a:gs>
          </a:gsLst>
          <a:lin ang="18900044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/>
        </p:nvSpPr>
        <p:spPr>
          <a:xfrm>
            <a:off x="487500" y="451125"/>
            <a:ext cx="7114200" cy="4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On-Chain Bridges &amp; Wallets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8796"/>
                </a:solidFill>
                <a:latin typeface="Nunito"/>
                <a:ea typeface="Nunito"/>
                <a:cs typeface="Nunito"/>
                <a:sym typeface="Nunito"/>
              </a:rPr>
              <a:t>harmony.one/strategy</a:t>
            </a:r>
            <a:endParaRPr i="1" sz="1600">
              <a:solidFill>
                <a:srgbClr val="75879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Developers &amp; Community 💙 DAO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8796"/>
                </a:solidFill>
                <a:latin typeface="Nunito"/>
                <a:ea typeface="Nunito"/>
                <a:cs typeface="Nunito"/>
                <a:sym typeface="Nunito"/>
              </a:rPr>
              <a:t>harmony.one/ecosystem</a:t>
            </a:r>
            <a:endParaRPr sz="1600">
              <a:solidFill>
                <a:srgbClr val="75879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Cross-Chain Finance &amp; Digital Arts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8796"/>
                </a:solidFill>
                <a:latin typeface="Nunito"/>
                <a:ea typeface="Nunito"/>
                <a:cs typeface="Nunito"/>
                <a:sym typeface="Nunito"/>
              </a:rPr>
              <a:t>harmony.one/roadmap</a:t>
            </a:r>
            <a:endParaRPr i="1" sz="1600">
              <a:solidFill>
                <a:srgbClr val="75879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$10M Bounties, We are HIRING!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58796"/>
                </a:solidFill>
                <a:latin typeface="Nunito"/>
                <a:ea typeface="Nunito"/>
                <a:cs typeface="Nunito"/>
                <a:sym typeface="Nunito"/>
              </a:rPr>
              <a:t>harmony.one/bounties</a:t>
            </a:r>
            <a:endParaRPr sz="1600">
              <a:solidFill>
                <a:srgbClr val="75879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5528900" y="4002700"/>
            <a:ext cx="244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@stse</a:t>
            </a:r>
            <a:b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1"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s@harmony.one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 b="6288" l="2590" r="74048" t="5760"/>
          <a:stretch/>
        </p:blipFill>
        <p:spPr>
          <a:xfrm>
            <a:off x="7941450" y="3850300"/>
            <a:ext cx="987225" cy="10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/>
        </p:nvSpPr>
        <p:spPr>
          <a:xfrm>
            <a:off x="3886200" y="1371600"/>
            <a:ext cx="4800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AEE9"/>
                </a:solidFill>
                <a:latin typeface="Nunito"/>
                <a:ea typeface="Nunito"/>
                <a:cs typeface="Nunito"/>
                <a:sym typeface="Nunito"/>
              </a:rPr>
              <a:t>2-second finality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 with 1-block confirmation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Mainnet since 2019: 4 shards, $0.001 fees 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BLS aggregated signatures, first chain with </a:t>
            </a: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view change</a:t>
            </a: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 in production, 250 shard size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08693"/>
                </a:solidFill>
                <a:latin typeface="Nunito"/>
                <a:ea typeface="Nunito"/>
                <a:cs typeface="Nunito"/>
                <a:sym typeface="Nunito"/>
              </a:rPr>
              <a:t>Fair staking: on-chain delegation &amp; slashing</a:t>
            </a:r>
            <a:endParaRPr sz="1800">
              <a:solidFill>
                <a:srgbClr val="10869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30"/>
          <p:cNvSpPr txBox="1"/>
          <p:nvPr>
            <p:ph type="title"/>
          </p:nvPr>
        </p:nvSpPr>
        <p:spPr>
          <a:xfrm>
            <a:off x="618150" y="336825"/>
            <a:ext cx="77769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Protocol Features: </a:t>
            </a:r>
            <a:r>
              <a:rPr lang="en">
                <a:solidFill>
                  <a:srgbClr val="00AEE9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Sharding</a:t>
            </a:r>
            <a:r>
              <a:rPr lang="en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 &amp; Staking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70" y="1253375"/>
            <a:ext cx="2971800" cy="68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75" y="2125975"/>
            <a:ext cx="2971799" cy="238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rmon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